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258" r:id="rId4"/>
    <p:sldId id="298" r:id="rId5"/>
    <p:sldId id="259" r:id="rId6"/>
    <p:sldId id="297" r:id="rId7"/>
    <p:sldId id="301" r:id="rId8"/>
    <p:sldId id="260" r:id="rId9"/>
    <p:sldId id="302" r:id="rId10"/>
    <p:sldId id="303" r:id="rId11"/>
    <p:sldId id="304" r:id="rId12"/>
    <p:sldId id="305" r:id="rId13"/>
    <p:sldId id="299" r:id="rId14"/>
    <p:sldId id="307" r:id="rId15"/>
    <p:sldId id="308" r:id="rId16"/>
    <p:sldId id="310" r:id="rId17"/>
    <p:sldId id="306" r:id="rId18"/>
  </p:sldIdLst>
  <p:sldSz cx="9144000" cy="5143500" type="screen16x9"/>
  <p:notesSz cx="6858000" cy="9144000"/>
  <p:embeddedFontLst>
    <p:embeddedFont>
      <p:font typeface="Oswald" charset="0"/>
      <p:regular r:id="rId20"/>
      <p:bold r:id="rId21"/>
    </p:embeddedFont>
    <p:embeddedFont>
      <p:font typeface="Raleway Black" charset="0"/>
      <p:bold r:id="rId22"/>
      <p:boldItalic r:id="rId23"/>
    </p:embeddedFont>
    <p:embeddedFont>
      <p:font typeface="Open Sans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D09A68A-2C91-4E5A-89BA-ABC7101DE2AE}">
  <a:tblStyle styleId="{CD09A68A-2C91-4E5A-89BA-ABC7101DE2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0" autoAdjust="0"/>
  </p:normalViewPr>
  <p:slideViewPr>
    <p:cSldViewPr snapToGrid="0">
      <p:cViewPr>
        <p:scale>
          <a:sx n="100" d="100"/>
          <a:sy n="100" d="100"/>
        </p:scale>
        <p:origin x="-946" y="-259"/>
      </p:cViewPr>
      <p:guideLst>
        <p:guide orient="horz" pos="2723"/>
        <p:guide pos="538"/>
        <p:guide pos="52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4211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11175" y="1464883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59" r:id="rId6"/>
    <p:sldLayoutId id="2147483664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1710596" y="528325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Latn-RS" sz="6500" i="1" dirty="0" smtClean="0"/>
              <a:t>ORACLE DBMS SKLADIŠTENJE PODATAKA </a:t>
            </a:r>
            <a:endParaRPr lang="sr-Latn-RS" sz="6500" dirty="0">
              <a:solidFill>
                <a:schemeClr val="accent2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81981" y="1981919"/>
            <a:ext cx="1740512" cy="91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Profesor</a:t>
            </a:r>
            <a:r>
              <a:rPr lang="sr-Latn-RS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:</a:t>
            </a:r>
          </a:p>
          <a:p>
            <a:pPr algn="l"/>
            <a:r>
              <a:rPr lang="sr-Latn-RS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dr Aleksandar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 </a:t>
            </a:r>
            <a:r>
              <a:rPr lang="sr-Latn-R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Stanimirović</a:t>
            </a:r>
            <a:endParaRPr lang="sr-Latn-RS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3582" y="2428604"/>
            <a:ext cx="215041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Student:</a:t>
            </a:r>
            <a:endParaRPr lang="sr-Latn-RS" sz="1700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  <a:p>
            <a:r>
              <a:rPr lang="sr-Latn-RS" sz="17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Bojana </a:t>
            </a:r>
            <a:r>
              <a:rPr lang="sr-Latn-RS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Svilenković 1417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2345" y="4214868"/>
            <a:ext cx="215041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7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Predmet</a:t>
            </a:r>
            <a:r>
              <a:rPr lang="en-US" sz="17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:</a:t>
            </a:r>
            <a:endParaRPr lang="sr-Latn-RS" sz="1700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  <a:p>
            <a:r>
              <a:rPr lang="sr-Latn-RS" sz="17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swald" charset="0"/>
              </a:rPr>
              <a:t>Sistemi za upravljanje bazama podataka</a:t>
            </a:r>
            <a:endParaRPr lang="sr-Latn-RS" sz="1700" dirty="0">
              <a:solidFill>
                <a:schemeClr val="accent2">
                  <a:lumMod val="60000"/>
                  <a:lumOff val="40000"/>
                </a:schemeClr>
              </a:solidFill>
              <a:latin typeface="Oswa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655725" y="33108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8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 TABLESPACE</a:t>
            </a:r>
            <a:endParaRPr sz="4800" b="1" u="sng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2217420" y="1150621"/>
            <a:ext cx="3940927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00050" indent="-285750">
              <a:buClr>
                <a:schemeClr val="accent3">
                  <a:lumMod val="40000"/>
                  <a:lumOff val="60000"/>
                </a:schemeClr>
              </a:buClr>
              <a:buFont typeface="Arial" pitchFamily="34" charset="0"/>
              <a:buChar char="•"/>
            </a:pPr>
            <a:r>
              <a:rPr lang="sr-Latn-RS" dirty="0" err="1"/>
              <a:t>Č</a:t>
            </a:r>
            <a:r>
              <a:rPr lang="en-US" dirty="0" err="1" smtClean="0"/>
              <a:t>uva</a:t>
            </a:r>
            <a:r>
              <a:rPr lang="en-US" dirty="0" smtClean="0"/>
              <a:t> </a:t>
            </a:r>
            <a:r>
              <a:rPr lang="en-US" dirty="0" err="1"/>
              <a:t>privremene</a:t>
            </a:r>
            <a:r>
              <a:rPr lang="en-US" dirty="0"/>
              <a:t> </a:t>
            </a:r>
            <a:r>
              <a:rPr lang="en-US" dirty="0" err="1" smtClean="0"/>
              <a:t>podatke</a:t>
            </a:r>
            <a:endParaRPr lang="sr-Latn-RS" dirty="0" smtClean="0">
              <a:solidFill>
                <a:schemeClr val="bg1"/>
              </a:solidFill>
            </a:endParaRPr>
          </a:p>
        </p:txBody>
      </p:sp>
      <p:sp>
        <p:nvSpPr>
          <p:cNvPr id="24" name="Pentagon 23"/>
          <p:cNvSpPr/>
          <p:nvPr/>
        </p:nvSpPr>
        <p:spPr>
          <a:xfrm rot="10800000">
            <a:off x="6683321" y="3473513"/>
            <a:ext cx="2361047" cy="736600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171302" y="3655979"/>
            <a:ext cx="1689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RS" sz="2400" dirty="0" smtClean="0">
                <a:solidFill>
                  <a:schemeClr val="bg1"/>
                </a:solidFill>
                <a:latin typeface="Oswald" charset="0"/>
              </a:rPr>
              <a:t>WORK AREAS</a:t>
            </a:r>
            <a:endParaRPr lang="en-US" sz="2400" dirty="0">
              <a:solidFill>
                <a:schemeClr val="bg1"/>
              </a:solidFill>
              <a:latin typeface="Oswald" charset="0"/>
            </a:endParaRPr>
          </a:p>
        </p:txBody>
      </p:sp>
      <p:sp>
        <p:nvSpPr>
          <p:cNvPr id="2" name="Flowchart: Alternate Process 1"/>
          <p:cNvSpPr/>
          <p:nvPr/>
        </p:nvSpPr>
        <p:spPr>
          <a:xfrm>
            <a:off x="419100" y="2394824"/>
            <a:ext cx="2240280" cy="10664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dirty="0" smtClean="0">
                <a:latin typeface="Oswald" charset="0"/>
              </a:rPr>
              <a:t>ORDER BY</a:t>
            </a:r>
          </a:p>
          <a:p>
            <a:pPr algn="ctr"/>
            <a:r>
              <a:rPr lang="sr-Latn-RS" sz="2400" dirty="0" smtClean="0">
                <a:latin typeface="Oswald" charset="0"/>
              </a:rPr>
              <a:t>DISTINCT</a:t>
            </a:r>
            <a:endParaRPr lang="en-US" sz="2400" dirty="0">
              <a:latin typeface="Oswald" charset="0"/>
            </a:endParaRPr>
          </a:p>
        </p:txBody>
      </p:sp>
      <p:sp>
        <p:nvSpPr>
          <p:cNvPr id="13" name="Flowchart: Alternate Process 12"/>
          <p:cNvSpPr/>
          <p:nvPr/>
        </p:nvSpPr>
        <p:spPr>
          <a:xfrm>
            <a:off x="396240" y="3886812"/>
            <a:ext cx="2263140" cy="11528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dirty="0" smtClean="0">
                <a:latin typeface="Oswald" charset="0"/>
              </a:rPr>
              <a:t>HASH JOIN</a:t>
            </a:r>
          </a:p>
          <a:p>
            <a:pPr algn="ctr"/>
            <a:r>
              <a:rPr lang="sr-Latn-RS" sz="2400" dirty="0" smtClean="0">
                <a:latin typeface="Oswald" charset="0"/>
              </a:rPr>
              <a:t>INDEX BUILD</a:t>
            </a:r>
            <a:endParaRPr lang="en-US" sz="2400" dirty="0">
              <a:latin typeface="Oswa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60" y="1686866"/>
            <a:ext cx="20955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5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137159" y="254887"/>
            <a:ext cx="6986985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8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UNDO TABLESPACE</a:t>
            </a:r>
            <a:endParaRPr sz="4800" b="1" u="sng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2129454" y="1032768"/>
            <a:ext cx="3737944" cy="73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00050" indent="-285750">
              <a:buClr>
                <a:schemeClr val="accent3">
                  <a:lumMod val="40000"/>
                  <a:lumOff val="60000"/>
                </a:schemeClr>
              </a:buClr>
              <a:buFont typeface="Arial" pitchFamily="34" charset="0"/>
              <a:buChar char="•"/>
            </a:pPr>
            <a:r>
              <a:rPr lang="sr-Latn-RS" dirty="0">
                <a:solidFill>
                  <a:schemeClr val="bg1"/>
                </a:solidFill>
              </a:rPr>
              <a:t>S</a:t>
            </a:r>
            <a:r>
              <a:rPr lang="en-US" dirty="0" err="1" smtClean="0"/>
              <a:t>kladištenje</a:t>
            </a:r>
            <a:r>
              <a:rPr lang="en-US" dirty="0" smtClean="0"/>
              <a:t> </a:t>
            </a:r>
            <a:r>
              <a:rPr lang="en-US" dirty="0" err="1"/>
              <a:t>informacija</a:t>
            </a:r>
            <a:r>
              <a:rPr lang="en-US" dirty="0"/>
              <a:t> o </a:t>
            </a:r>
            <a:r>
              <a:rPr lang="en-US" dirty="0" err="1"/>
              <a:t>opozivu</a:t>
            </a:r>
            <a:endParaRPr lang="sr-Latn-RS" dirty="0" smtClean="0">
              <a:solidFill>
                <a:schemeClr val="bg1"/>
              </a:solidFill>
            </a:endParaRPr>
          </a:p>
        </p:txBody>
      </p:sp>
      <p:sp>
        <p:nvSpPr>
          <p:cNvPr id="24" name="Double Wave 23"/>
          <p:cNvSpPr/>
          <p:nvPr/>
        </p:nvSpPr>
        <p:spPr>
          <a:xfrm rot="10800000">
            <a:off x="137159" y="4168745"/>
            <a:ext cx="2585720" cy="736600"/>
          </a:xfrm>
          <a:prstGeom prst="doubleWav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uble Wave 13"/>
          <p:cNvSpPr/>
          <p:nvPr/>
        </p:nvSpPr>
        <p:spPr>
          <a:xfrm rot="10800000">
            <a:off x="6019800" y="4168745"/>
            <a:ext cx="2946400" cy="736600"/>
          </a:xfrm>
          <a:prstGeom prst="doubleWav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2416" y="4360455"/>
            <a:ext cx="2395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RS" sz="2000" dirty="0" smtClean="0">
                <a:solidFill>
                  <a:schemeClr val="bg1"/>
                </a:solidFill>
                <a:latin typeface="Oswald" charset="0"/>
              </a:rPr>
              <a:t>User Ability to RollBack</a:t>
            </a:r>
            <a:endParaRPr lang="en-US" sz="2000" dirty="0">
              <a:solidFill>
                <a:schemeClr val="bg1"/>
              </a:solidFill>
              <a:latin typeface="Oswald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18452" y="4336990"/>
            <a:ext cx="2549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RS" sz="2000" dirty="0" smtClean="0">
                <a:solidFill>
                  <a:schemeClr val="bg1"/>
                </a:solidFill>
                <a:latin typeface="Oswald" charset="0"/>
              </a:rPr>
              <a:t>Read Consistency of Data</a:t>
            </a:r>
            <a:endParaRPr lang="en-US" sz="2000" dirty="0">
              <a:solidFill>
                <a:schemeClr val="bg1"/>
              </a:solidFill>
              <a:latin typeface="Oswald" charset="0"/>
            </a:endParaRPr>
          </a:p>
        </p:txBody>
      </p:sp>
      <p:sp>
        <p:nvSpPr>
          <p:cNvPr id="13" name="Double Wave 12"/>
          <p:cNvSpPr/>
          <p:nvPr/>
        </p:nvSpPr>
        <p:spPr>
          <a:xfrm rot="10800000">
            <a:off x="2920998" y="4168745"/>
            <a:ext cx="2946400" cy="736600"/>
          </a:xfrm>
          <a:prstGeom prst="doubleWav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28312" y="4336990"/>
            <a:ext cx="27317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2000" dirty="0" smtClean="0">
                <a:solidFill>
                  <a:schemeClr val="bg1"/>
                </a:solidFill>
                <a:latin typeface="Oswald" charset="0"/>
              </a:rPr>
              <a:t>Old Values of DML changes</a:t>
            </a:r>
            <a:endParaRPr lang="en-US" sz="2000" dirty="0">
              <a:solidFill>
                <a:schemeClr val="bg1"/>
              </a:solidFill>
              <a:latin typeface="Oswa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38" y="398057"/>
            <a:ext cx="1939875" cy="1385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7256189" y="1560534"/>
            <a:ext cx="1601765" cy="1117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40" y="1601957"/>
            <a:ext cx="4411980" cy="23590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15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655725" y="33108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8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TABLESPACE</a:t>
            </a:r>
            <a:endParaRPr sz="4800" b="1" u="sng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2420403" y="1246911"/>
            <a:ext cx="3737944" cy="73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00050" indent="-285750">
              <a:buClr>
                <a:schemeClr val="accent3">
                  <a:lumMod val="40000"/>
                  <a:lumOff val="60000"/>
                </a:schemeClr>
              </a:buClr>
              <a:buFont typeface="Arial" pitchFamily="34" charset="0"/>
              <a:buChar char="•"/>
            </a:pPr>
            <a:r>
              <a:rPr lang="sr-Latn-RS" dirty="0" err="1"/>
              <a:t>Z</a:t>
            </a:r>
            <a:r>
              <a:rPr lang="en-US" dirty="0" smtClean="0"/>
              <a:t>a </a:t>
            </a:r>
            <a:r>
              <a:rPr lang="en-US" dirty="0" err="1"/>
              <a:t>trajne</a:t>
            </a:r>
            <a:r>
              <a:rPr lang="en-US" dirty="0"/>
              <a:t> </a:t>
            </a:r>
            <a:r>
              <a:rPr lang="en-US" dirty="0" err="1"/>
              <a:t>korisničke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endParaRPr lang="sr-Latn-RS" dirty="0" smtClean="0">
              <a:solidFill>
                <a:schemeClr val="bg1"/>
              </a:solidFill>
            </a:endParaRPr>
          </a:p>
        </p:txBody>
      </p:sp>
      <p:sp>
        <p:nvSpPr>
          <p:cNvPr id="3" name="Pentagon 2"/>
          <p:cNvSpPr/>
          <p:nvPr/>
        </p:nvSpPr>
        <p:spPr>
          <a:xfrm>
            <a:off x="304800" y="2895600"/>
            <a:ext cx="2946400" cy="889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dirty="0" smtClean="0">
                <a:latin typeface="Oswald" charset="0"/>
              </a:rPr>
              <a:t>YOUR OBJECT</a:t>
            </a:r>
            <a:endParaRPr lang="en-US" sz="2400" dirty="0">
              <a:latin typeface="Oswald" charset="0"/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304800" y="3924300"/>
            <a:ext cx="2946400" cy="889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dirty="0" smtClean="0">
                <a:latin typeface="Oswald" charset="0"/>
              </a:rPr>
              <a:t>APPLICATION OBJECT</a:t>
            </a:r>
            <a:endParaRPr lang="en-US" sz="2400" dirty="0">
              <a:latin typeface="Oswa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0" y="1851388"/>
            <a:ext cx="3855720" cy="297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5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8;p29"/>
          <p:cNvSpPr txBox="1">
            <a:spLocks noGrp="1"/>
          </p:cNvSpPr>
          <p:nvPr>
            <p:ph type="title"/>
          </p:nvPr>
        </p:nvSpPr>
        <p:spPr>
          <a:xfrm>
            <a:off x="218440" y="62307"/>
            <a:ext cx="8580119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PROMENE SA ORACLE DATABASE 10</a:t>
            </a:r>
            <a:r>
              <a:rPr lang="sr-Latn-R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</a:t>
            </a:r>
            <a:r>
              <a:rPr lang="en-US" sz="4400" b="1" dirty="0"/>
              <a:t/>
            </a:r>
            <a:br>
              <a:rPr lang="en-US" sz="4400" b="1" dirty="0"/>
            </a:br>
            <a:endParaRPr sz="4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 Placeholder 1"/>
          <p:cNvSpPr txBox="1">
            <a:spLocks/>
          </p:cNvSpPr>
          <p:nvPr/>
        </p:nvSpPr>
        <p:spPr>
          <a:xfrm>
            <a:off x="297180" y="1011208"/>
            <a:ext cx="8109695" cy="356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/>
            <a:endParaRPr lang="sr-Latn-RS" sz="2400" b="1" dirty="0" smtClean="0"/>
          </a:p>
          <a:p>
            <a:pPr marL="114300" indent="0"/>
            <a:r>
              <a:rPr lang="en-US" sz="2400" b="1" dirty="0" err="1" smtClean="0"/>
              <a:t>Eksterne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tabele</a:t>
            </a:r>
            <a:endParaRPr lang="sr-Latn-RS" sz="2400" b="1" dirty="0" smtClean="0"/>
          </a:p>
          <a:p>
            <a:pPr>
              <a:buFont typeface="Arial" pitchFamily="34" charset="0"/>
              <a:buChar char="•"/>
            </a:pPr>
            <a:endParaRPr lang="sr-Latn-RS" b="1" dirty="0"/>
          </a:p>
          <a:p>
            <a:pPr>
              <a:buFont typeface="Arial" pitchFamily="34" charset="0"/>
              <a:buChar char="•"/>
            </a:pPr>
            <a:endParaRPr lang="sr-Latn-RS" b="1" dirty="0" smtClean="0"/>
          </a:p>
          <a:p>
            <a:pPr>
              <a:buFont typeface="Arial" pitchFamily="34" charset="0"/>
              <a:buChar char="•"/>
            </a:pPr>
            <a:endParaRPr lang="sr-Latn-RS" b="1" dirty="0"/>
          </a:p>
          <a:p>
            <a:pPr>
              <a:buFont typeface="Arial" pitchFamily="34" charset="0"/>
              <a:buChar char="•"/>
            </a:pPr>
            <a:endParaRPr lang="sr-Latn-RS" b="1" dirty="0" smtClean="0"/>
          </a:p>
          <a:p>
            <a:pPr>
              <a:buFont typeface="Arial" pitchFamily="34" charset="0"/>
              <a:buChar char="•"/>
            </a:pPr>
            <a:endParaRPr lang="sr-Latn-RS" b="1" dirty="0"/>
          </a:p>
          <a:p>
            <a:pPr>
              <a:buFont typeface="Arial" pitchFamily="34" charset="0"/>
              <a:buChar char="•"/>
            </a:pPr>
            <a:endParaRPr lang="sr-Latn-RS" b="1" dirty="0" smtClean="0"/>
          </a:p>
          <a:p>
            <a:pPr marL="114300" indent="0"/>
            <a:endParaRPr lang="sr-Latn-RS" b="1" dirty="0" smtClean="0"/>
          </a:p>
        </p:txBody>
      </p:sp>
      <p:pic>
        <p:nvPicPr>
          <p:cNvPr id="35" name="Picture 3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" y="2476500"/>
            <a:ext cx="1343660" cy="233934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40" y="1123604"/>
            <a:ext cx="1424940" cy="2583180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95" y="4084666"/>
            <a:ext cx="2880385" cy="731174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2672715"/>
            <a:ext cx="1767840" cy="1946910"/>
          </a:xfrm>
          <a:prstGeom prst="rect">
            <a:avLst/>
          </a:prstGeom>
        </p:spPr>
      </p:pic>
      <p:cxnSp>
        <p:nvCxnSpPr>
          <p:cNvPr id="17" name="Elbow Connector 16"/>
          <p:cNvCxnSpPr/>
          <p:nvPr/>
        </p:nvCxnSpPr>
        <p:spPr>
          <a:xfrm>
            <a:off x="1562100" y="4450253"/>
            <a:ext cx="655295" cy="16937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5400000" flipH="1" flipV="1">
            <a:off x="3882167" y="3726311"/>
            <a:ext cx="547340" cy="16937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5745483" y="1864996"/>
            <a:ext cx="1104899" cy="51053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5364479" y="1567815"/>
            <a:ext cx="678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6200000" flipV="1">
            <a:off x="7716983" y="3891741"/>
            <a:ext cx="621376" cy="25146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437120" y="4328160"/>
            <a:ext cx="7162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70" y="1123605"/>
            <a:ext cx="2247913" cy="24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8;p29"/>
          <p:cNvSpPr txBox="1">
            <a:spLocks noGrp="1"/>
          </p:cNvSpPr>
          <p:nvPr>
            <p:ph type="title"/>
          </p:nvPr>
        </p:nvSpPr>
        <p:spPr>
          <a:xfrm>
            <a:off x="190500" y="214707"/>
            <a:ext cx="8580119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PROMENE SA ORACLE DATABASE 10</a:t>
            </a:r>
            <a:r>
              <a:rPr lang="sr-Latn-R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</a:t>
            </a:r>
            <a:r>
              <a:rPr lang="en-US" sz="4400" b="1" dirty="0"/>
              <a:t/>
            </a:r>
            <a:br>
              <a:rPr lang="en-US" sz="4400" b="1" dirty="0"/>
            </a:br>
            <a:endParaRPr sz="4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 Placeholder 1"/>
          <p:cNvSpPr txBox="1">
            <a:spLocks/>
          </p:cNvSpPr>
          <p:nvPr/>
        </p:nvSpPr>
        <p:spPr>
          <a:xfrm>
            <a:off x="737074" y="1531620"/>
            <a:ext cx="8300246" cy="304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1800" b="1" dirty="0" err="1" smtClean="0"/>
              <a:t>Grupa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privremenih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tabela</a:t>
            </a:r>
            <a:endParaRPr lang="sr-Latn-RS" sz="1800" b="1" dirty="0" smtClean="0"/>
          </a:p>
          <a:p>
            <a:r>
              <a:rPr lang="sr-Latn-RS" dirty="0" smtClean="0"/>
              <a:t>					</a:t>
            </a:r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/>
          </a:p>
          <a:p>
            <a:r>
              <a:rPr lang="sr-Latn-RS" dirty="0" smtClean="0"/>
              <a:t>					  </a:t>
            </a:r>
            <a:r>
              <a:rPr lang="en-US" b="1" dirty="0" smtClean="0"/>
              <a:t>Rename </a:t>
            </a:r>
            <a:r>
              <a:rPr lang="en-US" b="1" dirty="0" err="1"/>
              <a:t>tablespace</a:t>
            </a:r>
            <a:r>
              <a:rPr lang="en-US" b="1" dirty="0"/>
              <a:t> OLD_TBS to NEW_TBS.</a:t>
            </a:r>
          </a:p>
          <a:p>
            <a:r>
              <a:rPr lang="sr-Latn-RS" b="1" dirty="0" smtClean="0"/>
              <a:t>					  </a:t>
            </a:r>
            <a:r>
              <a:rPr lang="en-US" b="1" dirty="0" smtClean="0"/>
              <a:t>ALTER </a:t>
            </a:r>
            <a:r>
              <a:rPr lang="en-US" b="1" dirty="0"/>
              <a:t>TABLESPACE RENAME OLD_TBS NEW_TBS;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34" name="Picture 3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" y="2122170"/>
            <a:ext cx="4267175" cy="2655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65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24518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HWM-HIGH WATER MARK</a:t>
            </a:r>
            <a:endParaRPr sz="4800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7075" y="1181101"/>
            <a:ext cx="7669800" cy="3390900"/>
          </a:xfrm>
        </p:spPr>
        <p:txBody>
          <a:bodyPr/>
          <a:lstStyle/>
          <a:p>
            <a:pPr lvl="0">
              <a:buFont typeface="Arial" pitchFamily="34" charset="0"/>
              <a:buChar char="•"/>
            </a:pPr>
            <a:r>
              <a:rPr lang="en-US" sz="1400" dirty="0" smtClean="0"/>
              <a:t>Ta</a:t>
            </a:r>
            <a:r>
              <a:rPr lang="sr-Latn-RS" sz="1400" dirty="0" smtClean="0"/>
              <a:t>čka u segmentu iza koje su blokovi podataka neformatirani i nikad nisu korišćeni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MSSM-</a:t>
            </a:r>
            <a:r>
              <a:rPr lang="en-US" sz="1400" dirty="0" smtClean="0"/>
              <a:t>Manual </a:t>
            </a:r>
            <a:r>
              <a:rPr lang="en-US" sz="1400" dirty="0"/>
              <a:t>Segment Space </a:t>
            </a:r>
            <a:r>
              <a:rPr lang="en-US" sz="1400" dirty="0" smtClean="0"/>
              <a:t>Management</a:t>
            </a: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r>
              <a:rPr lang="sr-Latn-RS" sz="1400" dirty="0" smtClean="0"/>
              <a:t>ASSM-</a:t>
            </a:r>
            <a:r>
              <a:rPr lang="en-US" sz="1400" dirty="0"/>
              <a:t>Automatic Segment Space Management</a:t>
            </a:r>
            <a:endParaRPr lang="en-US" sz="14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5" y="2429396"/>
            <a:ext cx="3855720" cy="2529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5" y="2414156"/>
            <a:ext cx="4042985" cy="2560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5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49;p49"/>
          <p:cNvPicPr preferRelativeResize="0"/>
          <p:nvPr/>
        </p:nvPicPr>
        <p:blipFill rotWithShape="1">
          <a:blip r:embed="rId3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" y="311036"/>
            <a:ext cx="4020185" cy="2598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70" y="2376056"/>
            <a:ext cx="4198620" cy="2575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4991100" y="769621"/>
            <a:ext cx="28202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" charset="0"/>
              </a:rPr>
              <a:t>HWM-HIGH WATER MARK</a:t>
            </a:r>
            <a:endParaRPr lang="en-US" sz="3600" dirty="0">
              <a:latin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2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91" y="1602502"/>
            <a:ext cx="5385628" cy="2894776"/>
          </a:xfrm>
          <a:prstGeom prst="rect">
            <a:avLst/>
          </a:prstGeom>
        </p:spPr>
      </p:pic>
      <p:sp>
        <p:nvSpPr>
          <p:cNvPr id="3" name="Google Shape;190;p32"/>
          <p:cNvSpPr txBox="1">
            <a:spLocks/>
          </p:cNvSpPr>
          <p:nvPr/>
        </p:nvSpPr>
        <p:spPr>
          <a:xfrm>
            <a:off x="686205" y="319274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r-Latn-RS" sz="5400" b="1" dirty="0" smtClean="0">
                <a:solidFill>
                  <a:schemeClr val="bg1"/>
                </a:solidFill>
                <a:latin typeface="Oswald" charset="0"/>
              </a:rPr>
              <a:t>HVALA NA PAŽNJI!</a:t>
            </a:r>
            <a:endParaRPr lang="sr-Latn-RS" sz="5400" b="1" dirty="0">
              <a:solidFill>
                <a:schemeClr val="bg1"/>
              </a:solidFill>
              <a:latin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4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5725" y="351867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SKLADIŠTA PODATAKA</a:t>
            </a:r>
            <a:endParaRPr sz="4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7075" y="1288473"/>
            <a:ext cx="7669800" cy="3283527"/>
          </a:xfrm>
        </p:spPr>
        <p:txBody>
          <a:bodyPr/>
          <a:lstStyle/>
          <a:p>
            <a:pPr lvl="0">
              <a:buFont typeface="Arial" pitchFamily="34" charset="0"/>
              <a:buChar char="•"/>
            </a:pPr>
            <a:r>
              <a:rPr lang="en-US" sz="1400" dirty="0" err="1" smtClean="0"/>
              <a:t>Skladišt</a:t>
            </a:r>
            <a:r>
              <a:rPr lang="sr-Latn-RS" sz="1400" dirty="0" smtClean="0"/>
              <a:t>a</a:t>
            </a:r>
            <a:r>
              <a:rPr lang="en-US" sz="1400" dirty="0" smtClean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(Data </a:t>
            </a:r>
            <a:r>
              <a:rPr lang="en-US" sz="1400" dirty="0" smtClean="0"/>
              <a:t>Warehouse) </a:t>
            </a:r>
            <a:r>
              <a:rPr lang="en-US" sz="1400" dirty="0" err="1" smtClean="0"/>
              <a:t>služe</a:t>
            </a:r>
            <a:r>
              <a:rPr lang="en-US" sz="1400" dirty="0" smtClean="0"/>
              <a:t> </a:t>
            </a:r>
            <a:r>
              <a:rPr lang="en-US" sz="1400" dirty="0" err="1"/>
              <a:t>pretežno</a:t>
            </a:r>
            <a:r>
              <a:rPr lang="en-US" sz="1400" dirty="0"/>
              <a:t> </a:t>
            </a:r>
            <a:r>
              <a:rPr lang="en-US" sz="1400" dirty="0" err="1"/>
              <a:t>za</a:t>
            </a:r>
            <a:r>
              <a:rPr lang="en-US" sz="1400" dirty="0"/>
              <a:t> </a:t>
            </a:r>
            <a:r>
              <a:rPr lang="en-US" sz="1400" dirty="0" err="1"/>
              <a:t>analizu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</a:t>
            </a:r>
            <a:r>
              <a:rPr lang="en-US" sz="1400" dirty="0" err="1"/>
              <a:t>koji</a:t>
            </a:r>
            <a:r>
              <a:rPr lang="en-US" sz="1400" dirty="0"/>
              <a:t> se </a:t>
            </a:r>
            <a:r>
              <a:rPr lang="en-US" sz="1400" dirty="0" err="1"/>
              <a:t>više</a:t>
            </a:r>
            <a:r>
              <a:rPr lang="en-US" sz="1400" dirty="0"/>
              <a:t> ne </a:t>
            </a:r>
            <a:r>
              <a:rPr lang="sr-Latn-RS" sz="1400" dirty="0" smtClean="0"/>
              <a:t>menjaju</a:t>
            </a:r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 lvl="0">
              <a:buFont typeface="Arial" pitchFamily="34" charset="0"/>
              <a:buChar char="•"/>
            </a:pPr>
            <a:r>
              <a:rPr lang="sr-Latn-RS" sz="1400" dirty="0"/>
              <a:t>P</a:t>
            </a:r>
            <a:r>
              <a:rPr lang="en-US" sz="1400" dirty="0" err="1" smtClean="0"/>
              <a:t>redstavljaju</a:t>
            </a:r>
            <a:r>
              <a:rPr lang="en-US" sz="1400" dirty="0" smtClean="0"/>
              <a:t> </a:t>
            </a:r>
            <a:r>
              <a:rPr lang="en-US" sz="1400" dirty="0" err="1"/>
              <a:t>neku</a:t>
            </a:r>
            <a:r>
              <a:rPr lang="en-US" sz="1400" dirty="0"/>
              <a:t> </a:t>
            </a:r>
            <a:r>
              <a:rPr lang="en-US" sz="1400" dirty="0" err="1"/>
              <a:t>vrstu</a:t>
            </a:r>
            <a:r>
              <a:rPr lang="en-US" sz="1400" dirty="0"/>
              <a:t> </a:t>
            </a:r>
            <a:r>
              <a:rPr lang="en-US" sz="1400" dirty="0" err="1"/>
              <a:t>prečišćenih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</a:t>
            </a:r>
            <a:r>
              <a:rPr lang="en-US" sz="1400" dirty="0" err="1"/>
              <a:t>prilagodjenih</a:t>
            </a:r>
            <a:r>
              <a:rPr lang="en-US" sz="1400" dirty="0"/>
              <a:t> </a:t>
            </a:r>
            <a:r>
              <a:rPr lang="en-US" sz="1400" dirty="0" err="1"/>
              <a:t>izvršenju</a:t>
            </a:r>
            <a:r>
              <a:rPr lang="en-US" sz="1400" dirty="0"/>
              <a:t> </a:t>
            </a:r>
            <a:r>
              <a:rPr lang="en-US" sz="1400" dirty="0" err="1"/>
              <a:t>što</a:t>
            </a:r>
            <a:r>
              <a:rPr lang="en-US" sz="1400" dirty="0"/>
              <a:t> </a:t>
            </a:r>
            <a:r>
              <a:rPr lang="en-US" sz="1400" dirty="0" err="1"/>
              <a:t>većeg</a:t>
            </a:r>
            <a:r>
              <a:rPr lang="en-US" sz="1400" dirty="0"/>
              <a:t> </a:t>
            </a:r>
            <a:r>
              <a:rPr lang="en-US" sz="1400" dirty="0" err="1"/>
              <a:t>broja</a:t>
            </a:r>
            <a:r>
              <a:rPr lang="en-US" sz="1400" dirty="0"/>
              <a:t> </a:t>
            </a:r>
            <a:r>
              <a:rPr lang="en-US" sz="1400" dirty="0" err="1"/>
              <a:t>različitih</a:t>
            </a:r>
            <a:r>
              <a:rPr lang="en-US" sz="1400" dirty="0"/>
              <a:t> </a:t>
            </a:r>
            <a:r>
              <a:rPr lang="en-US" sz="1400" dirty="0" err="1" smtClean="0"/>
              <a:t>izveštaja</a:t>
            </a:r>
            <a:endParaRPr lang="sr-Latn-RS" sz="1400" dirty="0" smtClean="0"/>
          </a:p>
          <a:p>
            <a:pPr lvl="0">
              <a:buFont typeface="Arial" pitchFamily="34" charset="0"/>
              <a:buChar char="•"/>
            </a:pPr>
            <a:endParaRPr lang="sr-Latn-RS" sz="1400" dirty="0"/>
          </a:p>
          <a:p>
            <a:pPr>
              <a:buFont typeface="Arial" pitchFamily="34" charset="0"/>
              <a:buChar char="•"/>
            </a:pPr>
            <a:r>
              <a:rPr lang="en-US" sz="1400" dirty="0"/>
              <a:t>RDBMS </a:t>
            </a:r>
            <a:r>
              <a:rPr lang="en-US" sz="1400" dirty="0" err="1"/>
              <a:t>omogucavaju</a:t>
            </a:r>
            <a:r>
              <a:rPr lang="en-US" sz="1400" dirty="0"/>
              <a:t> OLTP </a:t>
            </a:r>
            <a:r>
              <a:rPr lang="en-US" sz="1400" dirty="0" err="1"/>
              <a:t>sistemi</a:t>
            </a:r>
            <a:r>
              <a:rPr lang="en-US" sz="1400" dirty="0"/>
              <a:t>, a </a:t>
            </a:r>
            <a:r>
              <a:rPr lang="en-US" sz="1400" dirty="0" err="1"/>
              <a:t>skladišta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</a:t>
            </a:r>
            <a:r>
              <a:rPr lang="en-US" sz="1400" dirty="0" err="1"/>
              <a:t>omogucavaju</a:t>
            </a:r>
            <a:r>
              <a:rPr lang="en-US" sz="1400" dirty="0"/>
              <a:t> OLAP </a:t>
            </a:r>
            <a:r>
              <a:rPr lang="en-US" sz="1400" dirty="0" err="1" smtClean="0"/>
              <a:t>sistemi</a:t>
            </a:r>
            <a:endParaRPr lang="en-US" sz="1400" dirty="0"/>
          </a:p>
          <a:p>
            <a:pPr lvl="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1" y="3073977"/>
            <a:ext cx="3719944" cy="1859973"/>
          </a:xfrm>
          <a:prstGeom prst="rect">
            <a:avLst/>
          </a:prstGeom>
        </p:spPr>
      </p:pic>
      <p:pic>
        <p:nvPicPr>
          <p:cNvPr id="6" name="Google Shape;549;p49"/>
          <p:cNvPicPr preferRelativeResize="0"/>
          <p:nvPr/>
        </p:nvPicPr>
        <p:blipFill rotWithShape="1">
          <a:blip r:embed="rId4">
            <a:alphaModFix/>
          </a:blip>
          <a:srcRect t="39" b="29"/>
          <a:stretch/>
        </p:blipFill>
        <p:spPr>
          <a:xfrm rot="2686287">
            <a:off x="-989212" y="3337899"/>
            <a:ext cx="3476868" cy="180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8;p29"/>
          <p:cNvSpPr txBox="1">
            <a:spLocks noGrp="1"/>
          </p:cNvSpPr>
          <p:nvPr>
            <p:ph type="title"/>
          </p:nvPr>
        </p:nvSpPr>
        <p:spPr>
          <a:xfrm>
            <a:off x="1119853" y="400358"/>
            <a:ext cx="7680000" cy="1082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54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OLTP   vs  OLAP</a:t>
            </a:r>
            <a:endParaRPr sz="5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 Placeholder 1"/>
          <p:cNvSpPr txBox="1">
            <a:spLocks/>
          </p:cNvSpPr>
          <p:nvPr/>
        </p:nvSpPr>
        <p:spPr>
          <a:xfrm>
            <a:off x="951821" y="1759527"/>
            <a:ext cx="7669800" cy="306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Arial" pitchFamily="34" charset="0"/>
              <a:buChar char="•"/>
            </a:pPr>
            <a:endParaRPr lang="sr-Latn-RS" dirty="0" smtClean="0"/>
          </a:p>
          <a:p>
            <a:pPr>
              <a:buFont typeface="Arial" pitchFamily="34" charset="0"/>
              <a:buChar char="•"/>
            </a:pPr>
            <a:r>
              <a:rPr lang="sr-Latn-RS" dirty="0" smtClean="0"/>
              <a:t>Baze </a:t>
            </a:r>
            <a:r>
              <a:rPr lang="sr-Latn-RS" dirty="0"/>
              <a:t>podataka koriste OLTP (Online Transaction Processing) </a:t>
            </a:r>
            <a:r>
              <a:rPr lang="sr-Latn-RS" dirty="0" smtClean="0"/>
              <a:t>sistem</a:t>
            </a:r>
          </a:p>
          <a:p>
            <a:pPr>
              <a:buFont typeface="Arial" pitchFamily="34" charset="0"/>
              <a:buChar char="•"/>
            </a:pPr>
            <a:endParaRPr lang="sr-Latn-RS" dirty="0" smtClean="0"/>
          </a:p>
          <a:p>
            <a:pPr>
              <a:buFont typeface="Arial" pitchFamily="34" charset="0"/>
              <a:buChar char="•"/>
            </a:pPr>
            <a:r>
              <a:rPr lang="sr-Latn-RS" dirty="0" smtClean="0"/>
              <a:t>OLTP </a:t>
            </a:r>
            <a:r>
              <a:rPr lang="sr-Latn-RS" dirty="0"/>
              <a:t>sistemi su sistemi koji trenutno obrađuju podatke nastale u poslovnim transakcijama i bazirani su na relacionoj </a:t>
            </a:r>
            <a:r>
              <a:rPr lang="sr-Latn-RS" dirty="0" smtClean="0"/>
              <a:t>tehnologiji</a:t>
            </a:r>
          </a:p>
          <a:p>
            <a:pPr>
              <a:buFont typeface="Arial" pitchFamily="34" charset="0"/>
              <a:buChar char="•"/>
            </a:pPr>
            <a:endParaRPr lang="sr-Latn-R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OLAP</a:t>
            </a:r>
            <a:r>
              <a:rPr lang="sr-Latn-RS" dirty="0"/>
              <a:t> (O</a:t>
            </a:r>
            <a:r>
              <a:rPr lang="en-US" dirty="0" err="1"/>
              <a:t>nline</a:t>
            </a:r>
            <a:r>
              <a:rPr lang="en-US" dirty="0"/>
              <a:t> </a:t>
            </a:r>
            <a:r>
              <a:rPr lang="sr-Latn-RS" dirty="0"/>
              <a:t>A</a:t>
            </a:r>
            <a:r>
              <a:rPr lang="en-US" dirty="0" err="1"/>
              <a:t>nalytical</a:t>
            </a:r>
            <a:r>
              <a:rPr lang="en-US" dirty="0"/>
              <a:t> </a:t>
            </a:r>
            <a:r>
              <a:rPr lang="sr-Latn-RS" dirty="0"/>
              <a:t>P</a:t>
            </a:r>
            <a:r>
              <a:rPr lang="en-US" dirty="0" err="1"/>
              <a:t>rocessing</a:t>
            </a:r>
            <a:r>
              <a:rPr lang="sr-Latn-RS" dirty="0"/>
              <a:t>)</a:t>
            </a:r>
            <a:r>
              <a:rPr lang="en-US" dirty="0" smtClean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omogućavaju</a:t>
            </a:r>
            <a:r>
              <a:rPr lang="en-US" dirty="0"/>
              <a:t> </a:t>
            </a:r>
            <a:r>
              <a:rPr lang="en-US" dirty="0" err="1"/>
              <a:t>upite</a:t>
            </a:r>
            <a:r>
              <a:rPr lang="en-US" dirty="0"/>
              <a:t> </a:t>
            </a:r>
            <a:r>
              <a:rPr lang="en-US" dirty="0" err="1"/>
              <a:t>poslovne</a:t>
            </a:r>
            <a:r>
              <a:rPr lang="en-US" dirty="0"/>
              <a:t> </a:t>
            </a:r>
            <a:r>
              <a:rPr lang="en-US" dirty="0" err="1"/>
              <a:t>inteligencije</a:t>
            </a:r>
            <a:r>
              <a:rPr lang="en-US" dirty="0"/>
              <a:t> </a:t>
            </a:r>
            <a:endParaRPr lang="sr-Latn-RS" dirty="0" smtClean="0"/>
          </a:p>
          <a:p>
            <a:pPr>
              <a:buFont typeface="Arial" pitchFamily="34" charset="0"/>
              <a:buChar char="•"/>
            </a:pPr>
            <a:endParaRPr lang="sr-Latn-R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OLAP</a:t>
            </a:r>
            <a:r>
              <a:rPr lang="sr-Latn-RS" dirty="0" smtClean="0"/>
              <a:t> </a:t>
            </a:r>
            <a:r>
              <a:rPr lang="en-US" dirty="0" smtClean="0"/>
              <a:t>je </a:t>
            </a:r>
            <a:r>
              <a:rPr lang="en-US" dirty="0" err="1"/>
              <a:t>tehnologija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je </a:t>
            </a:r>
            <a:r>
              <a:rPr lang="en-US" dirty="0" err="1"/>
              <a:t>optimizovana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upite</a:t>
            </a:r>
            <a:r>
              <a:rPr lang="en-US" dirty="0"/>
              <a:t> i </a:t>
            </a:r>
            <a:r>
              <a:rPr lang="en-US" dirty="0" err="1"/>
              <a:t>pravljenje</a:t>
            </a:r>
            <a:r>
              <a:rPr lang="en-US" dirty="0"/>
              <a:t> </a:t>
            </a:r>
            <a:r>
              <a:rPr lang="en-US" dirty="0" err="1"/>
              <a:t>izveštaja</a:t>
            </a:r>
            <a:r>
              <a:rPr lang="en-US" dirty="0"/>
              <a:t>, a ne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obradu</a:t>
            </a:r>
            <a:r>
              <a:rPr lang="en-US" dirty="0"/>
              <a:t> </a:t>
            </a:r>
            <a:r>
              <a:rPr lang="en-US" dirty="0" err="1" smtClean="0"/>
              <a:t>transakcija</a:t>
            </a:r>
            <a:endParaRPr lang="sr-Latn-RS" dirty="0" smtClean="0"/>
          </a:p>
          <a:p>
            <a:pPr>
              <a:buFont typeface="Arial" pitchFamily="34" charset="0"/>
              <a:buChar char="•"/>
            </a:pPr>
            <a:endParaRPr lang="sr-Latn-RS" dirty="0"/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18" y="115784"/>
            <a:ext cx="2486891" cy="1578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8;p29"/>
          <p:cNvSpPr txBox="1">
            <a:spLocks noGrp="1"/>
          </p:cNvSpPr>
          <p:nvPr>
            <p:ph type="title"/>
          </p:nvPr>
        </p:nvSpPr>
        <p:spPr>
          <a:xfrm>
            <a:off x="1154489" y="247958"/>
            <a:ext cx="7680000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54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OLTP   vs  OLAP</a:t>
            </a:r>
            <a:endParaRPr sz="5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50" y="1832262"/>
            <a:ext cx="2635442" cy="1482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501548" y="1579418"/>
            <a:ext cx="3384652" cy="31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Clr>
                <a:schemeClr val="accent3">
                  <a:lumMod val="40000"/>
                  <a:lumOff val="60000"/>
                </a:schemeClr>
              </a:buClr>
            </a:pPr>
            <a:endParaRPr lang="sr-Latn-RS" dirty="0" smtClean="0">
              <a:solidFill>
                <a:schemeClr val="bg1"/>
              </a:solidFill>
            </a:endParaRPr>
          </a:p>
          <a:p>
            <a:pPr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sr-Latn-RS" dirty="0" smtClean="0">
                <a:solidFill>
                  <a:schemeClr val="bg1"/>
                </a:solidFill>
              </a:rPr>
              <a:t>Obrada podataka</a:t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sr-Latn-RS" dirty="0">
              <a:solidFill>
                <a:schemeClr val="bg1"/>
              </a:solidFill>
            </a:endParaRPr>
          </a:p>
          <a:p>
            <a:pPr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sr-Latn-RS" dirty="0">
                <a:solidFill>
                  <a:schemeClr val="bg1"/>
                </a:solidFill>
              </a:rPr>
              <a:t>Standardni SQL </a:t>
            </a:r>
            <a:r>
              <a:rPr lang="sr-Latn-RS" dirty="0" smtClean="0">
                <a:solidFill>
                  <a:schemeClr val="bg1"/>
                </a:solidFill>
              </a:rPr>
              <a:t>upiti</a:t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sr-Latn-RS" dirty="0">
              <a:solidFill>
                <a:schemeClr val="bg1"/>
              </a:solidFill>
            </a:endParaRPr>
          </a:p>
          <a:p>
            <a:pPr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sr-Latn-RS" dirty="0">
                <a:solidFill>
                  <a:schemeClr val="bg1"/>
                </a:solidFill>
              </a:rPr>
              <a:t>Mb-Gb </a:t>
            </a:r>
            <a:r>
              <a:rPr lang="sr-Latn-RS" dirty="0" smtClean="0">
                <a:solidFill>
                  <a:schemeClr val="bg1"/>
                </a:solidFill>
              </a:rPr>
              <a:t>memorije</a:t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sr-Latn-RS" dirty="0">
              <a:solidFill>
                <a:schemeClr val="bg1"/>
              </a:solidFill>
            </a:endParaRPr>
          </a:p>
          <a:p>
            <a:pPr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sr-Latn-RS" dirty="0">
                <a:solidFill>
                  <a:schemeClr val="bg1"/>
                </a:solidFill>
              </a:rPr>
              <a:t>Sirovi </a:t>
            </a:r>
            <a:r>
              <a:rPr lang="sr-Latn-RS" dirty="0" smtClean="0">
                <a:solidFill>
                  <a:schemeClr val="bg1"/>
                </a:solidFill>
              </a:rPr>
              <a:t>podaci</a:t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sr-Latn-RS" dirty="0">
              <a:solidFill>
                <a:schemeClr val="bg1"/>
              </a:solidFill>
            </a:endParaRPr>
          </a:p>
          <a:p>
            <a:pPr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sr-Latn-RS" dirty="0">
                <a:solidFill>
                  <a:schemeClr val="bg1"/>
                </a:solidFill>
              </a:rPr>
              <a:t>Pristup: Svi </a:t>
            </a:r>
            <a:r>
              <a:rPr lang="sr-Latn-RS" dirty="0" smtClean="0">
                <a:solidFill>
                  <a:schemeClr val="bg1"/>
                </a:solidFill>
              </a:rPr>
              <a:t>korisnici</a:t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sr-Latn-RS" dirty="0">
              <a:solidFill>
                <a:schemeClr val="bg1"/>
              </a:solidFill>
            </a:endParaRPr>
          </a:p>
          <a:p>
            <a:pPr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sr-Latn-RS" dirty="0">
                <a:solidFill>
                  <a:schemeClr val="bg1"/>
                </a:solidFill>
              </a:rPr>
              <a:t>Real-time podaci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3424857" y="1683337"/>
            <a:ext cx="3384652" cy="351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74320" indent="-27432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</a:pPr>
            <a:r>
              <a:rPr lang="sr-Latn-RS" dirty="0">
                <a:solidFill>
                  <a:schemeClr val="bg1"/>
                </a:solidFill>
              </a:rPr>
              <a:t>Čitanje </a:t>
            </a:r>
            <a:r>
              <a:rPr lang="sr-Latn-RS" dirty="0" smtClean="0">
                <a:solidFill>
                  <a:schemeClr val="bg1"/>
                </a:solidFill>
              </a:rPr>
              <a:t>podataka</a:t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sr-Latn-RS" dirty="0">
              <a:solidFill>
                <a:schemeClr val="bg1"/>
              </a:solidFill>
            </a:endParaRP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</a:pPr>
            <a:r>
              <a:rPr lang="sr-Latn-RS" dirty="0">
                <a:solidFill>
                  <a:schemeClr val="bg1"/>
                </a:solidFill>
              </a:rPr>
              <a:t>Kompleksni (analitički) </a:t>
            </a:r>
            <a:r>
              <a:rPr lang="sr-Latn-RS" dirty="0" smtClean="0">
                <a:solidFill>
                  <a:schemeClr val="bg1"/>
                </a:solidFill>
              </a:rPr>
              <a:t>upiti</a:t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sr-Latn-RS" dirty="0">
              <a:solidFill>
                <a:schemeClr val="bg1"/>
              </a:solidFill>
            </a:endParaRP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</a:pPr>
            <a:r>
              <a:rPr lang="sr-Latn-RS" dirty="0">
                <a:solidFill>
                  <a:schemeClr val="bg1"/>
                </a:solidFill>
              </a:rPr>
              <a:t>Gb-Tb </a:t>
            </a:r>
            <a:r>
              <a:rPr lang="sr-Latn-RS" dirty="0" smtClean="0">
                <a:solidFill>
                  <a:schemeClr val="bg1"/>
                </a:solidFill>
              </a:rPr>
              <a:t>Memorije</a:t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sr-Latn-RS" dirty="0">
              <a:solidFill>
                <a:schemeClr val="bg1"/>
              </a:solidFill>
            </a:endParaRP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</a:pPr>
            <a:r>
              <a:rPr lang="sr-Latn-RS" dirty="0">
                <a:solidFill>
                  <a:schemeClr val="bg1"/>
                </a:solidFill>
              </a:rPr>
              <a:t>Agregirani </a:t>
            </a:r>
            <a:r>
              <a:rPr lang="sr-Latn-RS" dirty="0" smtClean="0">
                <a:solidFill>
                  <a:schemeClr val="bg1"/>
                </a:solidFill>
              </a:rPr>
              <a:t>podaci</a:t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sr-Latn-RS" dirty="0">
              <a:solidFill>
                <a:schemeClr val="bg1"/>
              </a:solidFill>
            </a:endParaRP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</a:pPr>
            <a:r>
              <a:rPr lang="sr-Latn-RS" dirty="0">
                <a:solidFill>
                  <a:schemeClr val="bg1"/>
                </a:solidFill>
              </a:rPr>
              <a:t>Pristup: </a:t>
            </a:r>
            <a:r>
              <a:rPr lang="sr-Latn-RS" dirty="0" smtClean="0">
                <a:solidFill>
                  <a:schemeClr val="bg1"/>
                </a:solidFill>
              </a:rPr>
              <a:t>analitičar</a:t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sr-Latn-RS" dirty="0">
              <a:solidFill>
                <a:schemeClr val="bg1"/>
              </a:solidFill>
            </a:endParaRP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</a:pPr>
            <a:r>
              <a:rPr lang="sr-Latn-RS" dirty="0">
                <a:solidFill>
                  <a:schemeClr val="bg1"/>
                </a:solidFill>
              </a:rPr>
              <a:t>Istorijski podaci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172691" y="1669472"/>
            <a:ext cx="0" cy="293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 rot="5400000">
            <a:off x="1440872" y="1364674"/>
            <a:ext cx="56803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4111337" y="1354292"/>
            <a:ext cx="56803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9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46192" y="1399239"/>
            <a:ext cx="3761681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5400" u="sng" dirty="0" smtClean="0"/>
              <a:t>TABLESPACES</a:t>
            </a:r>
            <a:endParaRPr sz="5400" u="sng" dirty="0"/>
          </a:p>
        </p:txBody>
      </p:sp>
      <p:sp>
        <p:nvSpPr>
          <p:cNvPr id="182" name="Google Shape;182;p31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512448" y="2469998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15000"/>
              </a:lnSpc>
            </a:pPr>
            <a:r>
              <a:rPr lang="en-US" dirty="0"/>
              <a:t>Oracle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skladišti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šeme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, </a:t>
            </a:r>
            <a:r>
              <a:rPr lang="en-US" dirty="0" err="1"/>
              <a:t>indeksi</a:t>
            </a:r>
            <a:r>
              <a:rPr lang="en-US" dirty="0"/>
              <a:t>, </a:t>
            </a:r>
            <a:r>
              <a:rPr lang="en-US" dirty="0" err="1"/>
              <a:t>pogledi</a:t>
            </a:r>
            <a:r>
              <a:rPr lang="en-US" dirty="0"/>
              <a:t> </a:t>
            </a:r>
            <a:r>
              <a:rPr lang="en-US" dirty="0" err="1"/>
              <a:t>itd</a:t>
            </a:r>
            <a:r>
              <a:rPr lang="en-US" dirty="0"/>
              <a:t>. </a:t>
            </a:r>
            <a:r>
              <a:rPr lang="en-US" dirty="0" err="1"/>
              <a:t>itd</a:t>
            </a:r>
            <a:r>
              <a:rPr lang="en-US" dirty="0"/>
              <a:t>. </a:t>
            </a:r>
            <a:r>
              <a:rPr lang="en-US" dirty="0" err="1"/>
              <a:t>logički</a:t>
            </a:r>
            <a:r>
              <a:rPr lang="en-US" dirty="0"/>
              <a:t> u </a:t>
            </a:r>
            <a:r>
              <a:rPr lang="en-US" dirty="0" err="1"/>
              <a:t>tabelarni</a:t>
            </a:r>
            <a:r>
              <a:rPr lang="en-US" dirty="0"/>
              <a:t> </a:t>
            </a:r>
            <a:r>
              <a:rPr lang="en-US" dirty="0" err="1" smtClean="0"/>
              <a:t>prostor</a:t>
            </a:r>
            <a:r>
              <a:rPr lang="sr-Latn-RS" dirty="0"/>
              <a:t> </a:t>
            </a:r>
            <a:r>
              <a:rPr lang="sr-Latn-RS" dirty="0" smtClean="0"/>
              <a:t>(tablespace)</a:t>
            </a:r>
            <a:r>
              <a:rPr lang="en-US" dirty="0" smtClean="0"/>
              <a:t> </a:t>
            </a:r>
            <a:r>
              <a:rPr lang="en-US" dirty="0"/>
              <a:t>i </a:t>
            </a:r>
            <a:r>
              <a:rPr lang="en-US" dirty="0" err="1"/>
              <a:t>fizički</a:t>
            </a:r>
            <a:r>
              <a:rPr lang="en-US" dirty="0"/>
              <a:t> u </a:t>
            </a:r>
            <a:r>
              <a:rPr lang="en-US" dirty="0" err="1"/>
              <a:t>fajlovima</a:t>
            </a:r>
            <a:r>
              <a:rPr lang="en-US" dirty="0"/>
              <a:t> </a:t>
            </a:r>
            <a:r>
              <a:rPr lang="en-US" dirty="0" err="1" smtClean="0"/>
              <a:t>podataka</a:t>
            </a:r>
            <a:r>
              <a:rPr lang="sr-Latn-RS" dirty="0" smtClean="0"/>
              <a:t> (datafiles)</a:t>
            </a:r>
            <a:endParaRPr dirty="0"/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t="39" b="39"/>
          <a:stretch/>
        </p:blipFill>
        <p:spPr>
          <a:xfrm rot="-1726913">
            <a:off x="1724426" y="2596502"/>
            <a:ext cx="9144004" cy="22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14" y="171118"/>
            <a:ext cx="3152386" cy="2094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885" y="2431472"/>
            <a:ext cx="3403715" cy="2462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/>
          <p:cNvSpPr txBox="1">
            <a:spLocks/>
          </p:cNvSpPr>
          <p:nvPr/>
        </p:nvSpPr>
        <p:spPr>
          <a:xfrm>
            <a:off x="737075" y="374073"/>
            <a:ext cx="7669800" cy="419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vi-VN" dirty="0"/>
              <a:t>Oracle skladišti podatke u </a:t>
            </a:r>
            <a:r>
              <a:rPr lang="vi-VN" dirty="0" smtClean="0"/>
              <a:t>blokovima</a:t>
            </a:r>
            <a:r>
              <a:rPr lang="sr-Latn-RS" dirty="0" smtClean="0"/>
              <a:t>. </a:t>
            </a:r>
            <a:r>
              <a:rPr lang="vi-VN" dirty="0" smtClean="0"/>
              <a:t>Jedan </a:t>
            </a:r>
            <a:r>
              <a:rPr lang="vi-VN" dirty="0"/>
              <a:t>blok podataka odgovara određenom broju bajtova fizičkog prostora baze podataka na disku</a:t>
            </a:r>
            <a:r>
              <a:rPr lang="vi-VN" dirty="0" smtClean="0"/>
              <a:t>.</a:t>
            </a:r>
            <a:endParaRPr lang="sr-Latn-RS" dirty="0" smtClean="0"/>
          </a:p>
          <a:p>
            <a:pPr>
              <a:buFont typeface="Arial" pitchFamily="34" charset="0"/>
              <a:buChar char="•"/>
            </a:pPr>
            <a:endParaRPr lang="sr-Latn-RS" dirty="0" smtClean="0"/>
          </a:p>
          <a:p>
            <a:pPr>
              <a:buFont typeface="Arial" pitchFamily="34" charset="0"/>
              <a:buChar char="•"/>
            </a:pPr>
            <a:r>
              <a:rPr lang="vi-VN" dirty="0"/>
              <a:t>Sledeći nivo logičkog prostora baze podataka je ekstent. Ekstent je određeni broj susednih blokova podataka dodeljenih za skladištenje određene vrste informacija</a:t>
            </a:r>
            <a:r>
              <a:rPr lang="vi-VN" dirty="0" smtClean="0"/>
              <a:t>.</a:t>
            </a:r>
            <a:endParaRPr lang="sr-Latn-RS" dirty="0" smtClean="0"/>
          </a:p>
          <a:p>
            <a:pPr>
              <a:buFont typeface="Arial" pitchFamily="34" charset="0"/>
              <a:buChar char="•"/>
            </a:pPr>
            <a:endParaRPr lang="sr-Latn-RS" dirty="0"/>
          </a:p>
          <a:p>
            <a:pPr>
              <a:buFont typeface="Arial" pitchFamily="34" charset="0"/>
              <a:buChar char="•"/>
            </a:pPr>
            <a:r>
              <a:rPr lang="vi-VN" dirty="0" smtClean="0"/>
              <a:t>Segment </a:t>
            </a:r>
            <a:r>
              <a:rPr lang="vi-VN" dirty="0"/>
              <a:t>je skup ekstenata, od kojih je svaki dodeljen za određenu strukturu podataka i koji su svi uskladišteni u istom prostoru tabele</a:t>
            </a:r>
            <a:endParaRPr lang="en-US" dirty="0"/>
          </a:p>
        </p:txBody>
      </p:sp>
      <p:pic>
        <p:nvPicPr>
          <p:cNvPr id="29" name="Picture 2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" y="2473037"/>
            <a:ext cx="3750771" cy="2394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3" y="2911813"/>
            <a:ext cx="3749365" cy="1516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752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6" y="539786"/>
            <a:ext cx="3696906" cy="2069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6" y="3303205"/>
            <a:ext cx="3734124" cy="145554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4782602" y="1734741"/>
            <a:ext cx="4056597" cy="332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Clr>
                <a:schemeClr val="accent3">
                  <a:lumMod val="40000"/>
                  <a:lumOff val="60000"/>
                </a:schemeClr>
              </a:buClr>
            </a:pPr>
            <a:endParaRPr lang="sr-Latn-RS" dirty="0" smtClean="0">
              <a:solidFill>
                <a:schemeClr val="bg1"/>
              </a:solidFill>
            </a:endParaRPr>
          </a:p>
          <a:p>
            <a:pPr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instaliramo</a:t>
            </a:r>
            <a:r>
              <a:rPr lang="en-US" dirty="0"/>
              <a:t> i </a:t>
            </a:r>
            <a:r>
              <a:rPr lang="en-US" dirty="0" err="1"/>
              <a:t>kreiramo</a:t>
            </a:r>
            <a:r>
              <a:rPr lang="en-US" dirty="0"/>
              <a:t> </a:t>
            </a:r>
            <a:r>
              <a:rPr lang="en-US" dirty="0" err="1"/>
              <a:t>novu</a:t>
            </a:r>
            <a:r>
              <a:rPr lang="en-US" dirty="0"/>
              <a:t> Oracle </a:t>
            </a:r>
            <a:r>
              <a:rPr lang="en-US" dirty="0" err="1"/>
              <a:t>bazu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5 </a:t>
            </a:r>
            <a:r>
              <a:rPr lang="en-US" dirty="0" err="1"/>
              <a:t>podrazumevanih</a:t>
            </a:r>
            <a:r>
              <a:rPr lang="en-US" dirty="0"/>
              <a:t> </a:t>
            </a:r>
            <a:r>
              <a:rPr lang="en-US" dirty="0" err="1"/>
              <a:t>prostora</a:t>
            </a:r>
            <a:r>
              <a:rPr lang="en-US" dirty="0"/>
              <a:t> </a:t>
            </a:r>
            <a:r>
              <a:rPr lang="en-US" dirty="0" err="1" smtClean="0"/>
              <a:t>tabela</a:t>
            </a:r>
            <a:r>
              <a:rPr lang="sr-Latn-RS" dirty="0" smtClean="0"/>
              <a:t>:</a:t>
            </a:r>
            <a:r>
              <a:rPr lang="sr-Latn-RS" dirty="0" smtClean="0">
                <a:solidFill>
                  <a:schemeClr val="bg1"/>
                </a:solidFill>
              </a:rPr>
              <a:t/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sr-Latn-RS" dirty="0">
              <a:solidFill>
                <a:schemeClr val="bg1"/>
              </a:solidFill>
            </a:endParaRPr>
          </a:p>
          <a:p>
            <a:pPr lvl="2"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sr-Latn-R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sr-Latn-R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sr-Latn-R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SYSAUX</a:t>
            </a:r>
            <a:endParaRPr lang="sr-Latn-R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sr-Latn-R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UNDOTBS1</a:t>
            </a:r>
            <a:endParaRPr lang="sr-Latn-R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sr-Latn-R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endParaRPr lang="sr-Latn-R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v"/>
            </a:pPr>
            <a:r>
              <a:rPr lang="sr-Latn-R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4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655725" y="33108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8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TABLESPACE</a:t>
            </a:r>
            <a:endParaRPr sz="4800" b="1" u="sng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2420403" y="1246911"/>
            <a:ext cx="3737944" cy="73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00050" indent="-285750">
              <a:buClr>
                <a:schemeClr val="accent3">
                  <a:lumMod val="40000"/>
                  <a:lumOff val="60000"/>
                </a:schemeClr>
              </a:buClr>
              <a:buFont typeface="Arial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</a:rPr>
              <a:t>U</a:t>
            </a:r>
            <a:r>
              <a:rPr lang="vi-VN" dirty="0" smtClean="0">
                <a:solidFill>
                  <a:schemeClr val="bg1"/>
                </a:solidFill>
              </a:rPr>
              <a:t>građene </a:t>
            </a:r>
            <a:r>
              <a:rPr lang="vi-VN" dirty="0">
                <a:solidFill>
                  <a:schemeClr val="bg1"/>
                </a:solidFill>
              </a:rPr>
              <a:t>funkcije </a:t>
            </a:r>
            <a:r>
              <a:rPr lang="sr-Latn-RS" dirty="0" smtClean="0">
                <a:solidFill>
                  <a:schemeClr val="bg1"/>
                </a:solidFill>
              </a:rPr>
              <a:t>i </a:t>
            </a:r>
            <a:r>
              <a:rPr lang="vi-VN" dirty="0" smtClean="0">
                <a:solidFill>
                  <a:schemeClr val="bg1"/>
                </a:solidFill>
              </a:rPr>
              <a:t>ugrađeni paketi</a:t>
            </a:r>
            <a:r>
              <a:rPr lang="sr-Latn-RS" dirty="0" smtClean="0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3" name="Pentagon 2"/>
          <p:cNvSpPr/>
          <p:nvPr/>
        </p:nvSpPr>
        <p:spPr>
          <a:xfrm>
            <a:off x="304800" y="2895600"/>
            <a:ext cx="2946400" cy="889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dirty="0" smtClean="0">
                <a:latin typeface="Oswald" charset="0"/>
              </a:rPr>
              <a:t>PRE BUNDLED CODE</a:t>
            </a:r>
            <a:endParaRPr lang="en-US" sz="2400" dirty="0">
              <a:latin typeface="Oswald" charset="0"/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304800" y="3924300"/>
            <a:ext cx="2946400" cy="889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dirty="0" smtClean="0">
                <a:latin typeface="Oswald" charset="0"/>
              </a:rPr>
              <a:t>DATA DICTIONARY</a:t>
            </a:r>
            <a:endParaRPr lang="en-US" sz="2400" dirty="0">
              <a:latin typeface="Oswald" charset="0"/>
            </a:endParaRPr>
          </a:p>
        </p:txBody>
      </p:sp>
      <p:sp>
        <p:nvSpPr>
          <p:cNvPr id="24" name="Pentagon 23"/>
          <p:cNvSpPr/>
          <p:nvPr/>
        </p:nvSpPr>
        <p:spPr>
          <a:xfrm rot="10800000">
            <a:off x="6019800" y="2628900"/>
            <a:ext cx="2946400" cy="736600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entagon 24"/>
          <p:cNvSpPr/>
          <p:nvPr/>
        </p:nvSpPr>
        <p:spPr>
          <a:xfrm rot="10800000">
            <a:off x="6019800" y="3416300"/>
            <a:ext cx="2946400" cy="736600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entagon 25"/>
          <p:cNvSpPr/>
          <p:nvPr/>
        </p:nvSpPr>
        <p:spPr>
          <a:xfrm rot="10800000">
            <a:off x="6019800" y="4203700"/>
            <a:ext cx="2946400" cy="736600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626353" y="2766367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RS" sz="2400" dirty="0" smtClean="0">
                <a:solidFill>
                  <a:schemeClr val="bg1"/>
                </a:solidFill>
                <a:latin typeface="Oswald" charset="0"/>
              </a:rPr>
              <a:t>System Objects</a:t>
            </a:r>
            <a:endParaRPr lang="en-US" sz="2400" dirty="0">
              <a:solidFill>
                <a:schemeClr val="bg1"/>
              </a:solidFill>
              <a:latin typeface="Oswald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30237" y="3553767"/>
            <a:ext cx="1608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RS" sz="2400" dirty="0" smtClean="0">
                <a:solidFill>
                  <a:schemeClr val="bg1"/>
                </a:solidFill>
                <a:latin typeface="Oswald" charset="0"/>
              </a:rPr>
              <a:t>Your Objects</a:t>
            </a:r>
            <a:endParaRPr lang="en-US" sz="2400" dirty="0">
              <a:solidFill>
                <a:schemeClr val="bg1"/>
              </a:solidFill>
              <a:latin typeface="Oswald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13455" y="4368800"/>
            <a:ext cx="2441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RS" sz="2400" dirty="0" smtClean="0">
                <a:solidFill>
                  <a:schemeClr val="bg1"/>
                </a:solidFill>
                <a:latin typeface="Oswald" charset="0"/>
              </a:rPr>
              <a:t>Users and Privileges</a:t>
            </a:r>
            <a:endParaRPr lang="en-US" sz="2400" dirty="0">
              <a:solidFill>
                <a:schemeClr val="bg1"/>
              </a:solidFill>
              <a:latin typeface="Oswa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99" y="2588413"/>
            <a:ext cx="2812701" cy="1930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655725" y="33108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8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SYSAUX TABLESPACE</a:t>
            </a:r>
            <a:endParaRPr sz="4800" b="1" u="sng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1767840" y="1246911"/>
            <a:ext cx="5725159" cy="5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00050" indent="-285750">
              <a:buClr>
                <a:schemeClr val="accent3">
                  <a:lumMod val="40000"/>
                  <a:lumOff val="60000"/>
                </a:schemeClr>
              </a:buClr>
              <a:buFont typeface="Arial" pitchFamily="34" charset="0"/>
              <a:buChar char="•"/>
            </a:pPr>
            <a:r>
              <a:rPr lang="sr-Latn-RS" dirty="0" err="1"/>
              <a:t>P</a:t>
            </a:r>
            <a:r>
              <a:rPr lang="en-US" dirty="0" err="1" smtClean="0"/>
              <a:t>omoćni</a:t>
            </a:r>
            <a:r>
              <a:rPr lang="en-US" dirty="0" smtClean="0"/>
              <a:t> </a:t>
            </a:r>
            <a:r>
              <a:rPr lang="en-US" dirty="0" err="1"/>
              <a:t>tabelarni</a:t>
            </a:r>
            <a:r>
              <a:rPr lang="en-US" dirty="0"/>
              <a:t> </a:t>
            </a:r>
            <a:r>
              <a:rPr lang="en-US" dirty="0" err="1"/>
              <a:t>prostor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smtClean="0"/>
              <a:t>SYSTEM</a:t>
            </a:r>
            <a:r>
              <a:rPr lang="sr-Latn-RS" dirty="0" smtClean="0"/>
              <a:t> </a:t>
            </a:r>
            <a:r>
              <a:rPr lang="en-US" dirty="0" smtClean="0"/>
              <a:t> </a:t>
            </a:r>
            <a:r>
              <a:rPr lang="en-US" dirty="0" err="1"/>
              <a:t>tabelarni</a:t>
            </a:r>
            <a:r>
              <a:rPr lang="en-US" dirty="0"/>
              <a:t> </a:t>
            </a:r>
            <a:r>
              <a:rPr lang="en-US" dirty="0" err="1"/>
              <a:t>prostor</a:t>
            </a:r>
            <a:endParaRPr lang="sr-Latn-RS" dirty="0" smtClean="0">
              <a:solidFill>
                <a:schemeClr val="bg1"/>
              </a:solidFill>
            </a:endParaRPr>
          </a:p>
        </p:txBody>
      </p:sp>
      <p:sp>
        <p:nvSpPr>
          <p:cNvPr id="3" name="Pentagon 2"/>
          <p:cNvSpPr/>
          <p:nvPr/>
        </p:nvSpPr>
        <p:spPr>
          <a:xfrm>
            <a:off x="167640" y="2895292"/>
            <a:ext cx="2720340" cy="170434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dirty="0" smtClean="0">
                <a:latin typeface="Oswald" charset="0"/>
              </a:rPr>
              <a:t>AWR</a:t>
            </a:r>
          </a:p>
          <a:p>
            <a:pPr algn="ctr"/>
            <a:r>
              <a:rPr lang="sr-Latn-RS" sz="2400" dirty="0" smtClean="0">
                <a:latin typeface="Oswald" charset="0"/>
              </a:rPr>
              <a:t>Automatic</a:t>
            </a:r>
          </a:p>
          <a:p>
            <a:pPr algn="ctr"/>
            <a:r>
              <a:rPr lang="sr-Latn-RS" sz="2400" dirty="0" smtClean="0">
                <a:latin typeface="Oswald" charset="0"/>
              </a:rPr>
              <a:t>Workload</a:t>
            </a:r>
          </a:p>
          <a:p>
            <a:pPr algn="ctr"/>
            <a:r>
              <a:rPr lang="sr-Latn-RS" sz="2400" dirty="0" smtClean="0">
                <a:latin typeface="Oswald" charset="0"/>
              </a:rPr>
              <a:t>Repository</a:t>
            </a:r>
            <a:endParaRPr lang="en-US" sz="2400" dirty="0">
              <a:latin typeface="Oswald" charset="0"/>
            </a:endParaRPr>
          </a:p>
        </p:txBody>
      </p:sp>
      <p:sp>
        <p:nvSpPr>
          <p:cNvPr id="24" name="Pentagon 23"/>
          <p:cNvSpPr/>
          <p:nvPr/>
        </p:nvSpPr>
        <p:spPr>
          <a:xfrm rot="10800000">
            <a:off x="6097435" y="2468880"/>
            <a:ext cx="2946400" cy="991016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entagon 24"/>
          <p:cNvSpPr/>
          <p:nvPr/>
        </p:nvSpPr>
        <p:spPr>
          <a:xfrm rot="10800000">
            <a:off x="6463195" y="3684114"/>
            <a:ext cx="2580640" cy="599133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47044" y="2548889"/>
            <a:ext cx="16129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RS" sz="2400" dirty="0" smtClean="0">
                <a:solidFill>
                  <a:schemeClr val="bg1"/>
                </a:solidFill>
                <a:latin typeface="Oswald" charset="0"/>
              </a:rPr>
              <a:t>Performance</a:t>
            </a:r>
          </a:p>
          <a:p>
            <a:pPr algn="ctr"/>
            <a:r>
              <a:rPr lang="sr-Latn-RS" sz="2400" dirty="0" smtClean="0">
                <a:solidFill>
                  <a:schemeClr val="bg1"/>
                </a:solidFill>
                <a:latin typeface="Oswald" charset="0"/>
              </a:rPr>
              <a:t>Information</a:t>
            </a:r>
            <a:endParaRPr lang="en-US" sz="2400" dirty="0">
              <a:solidFill>
                <a:schemeClr val="bg1"/>
              </a:solidFill>
              <a:latin typeface="Oswald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63737" y="3747462"/>
            <a:ext cx="102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RS" sz="2400" dirty="0" smtClean="0">
                <a:solidFill>
                  <a:schemeClr val="bg1"/>
                </a:solidFill>
                <a:latin typeface="Oswald" charset="0"/>
              </a:rPr>
              <a:t>Metrics</a:t>
            </a:r>
            <a:endParaRPr lang="en-US" sz="2400" dirty="0">
              <a:solidFill>
                <a:schemeClr val="bg1"/>
              </a:solidFill>
              <a:latin typeface="Oswald" charset="0"/>
            </a:endParaRPr>
          </a:p>
        </p:txBody>
      </p:sp>
      <p:sp>
        <p:nvSpPr>
          <p:cNvPr id="13" name="Pentagon 12"/>
          <p:cNvSpPr/>
          <p:nvPr/>
        </p:nvSpPr>
        <p:spPr>
          <a:xfrm rot="10800000">
            <a:off x="6463195" y="4422446"/>
            <a:ext cx="2580640" cy="599133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2255" y="4491180"/>
            <a:ext cx="1327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RS" sz="2400" dirty="0" smtClean="0">
                <a:solidFill>
                  <a:schemeClr val="bg1"/>
                </a:solidFill>
                <a:latin typeface="Oswald" charset="0"/>
              </a:rPr>
              <a:t>Snapshots</a:t>
            </a:r>
            <a:endParaRPr lang="en-US" sz="2400" dirty="0">
              <a:solidFill>
                <a:schemeClr val="bg1"/>
              </a:solidFill>
              <a:latin typeface="Oswald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14" y="2024332"/>
            <a:ext cx="3619727" cy="2068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5115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388</Words>
  <Application>Microsoft Office PowerPoint</Application>
  <PresentationFormat>On-screen Show (16:9)</PresentationFormat>
  <Paragraphs>108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Raleway ExtraBold</vt:lpstr>
      <vt:lpstr>Wingdings</vt:lpstr>
      <vt:lpstr>Oswald</vt:lpstr>
      <vt:lpstr>Symbol</vt:lpstr>
      <vt:lpstr>Muli</vt:lpstr>
      <vt:lpstr>Raleway Black</vt:lpstr>
      <vt:lpstr>Open Sans</vt:lpstr>
      <vt:lpstr>Cybersecurity Agency by Slidesgo</vt:lpstr>
      <vt:lpstr>ORACLE DBMS SKLADIŠTENJE PODATAKA </vt:lpstr>
      <vt:lpstr>SKLADIŠTA PODATAKA</vt:lpstr>
      <vt:lpstr>OLTP   vs  OLAP</vt:lpstr>
      <vt:lpstr>OLTP   vs  OLAP</vt:lpstr>
      <vt:lpstr>TABLESPACES</vt:lpstr>
      <vt:lpstr>PowerPoint Presentation</vt:lpstr>
      <vt:lpstr>PowerPoint Presentation</vt:lpstr>
      <vt:lpstr>SYSTEM TABLESPACE</vt:lpstr>
      <vt:lpstr>SYSAUX TABLESPACE</vt:lpstr>
      <vt:lpstr>TEMP TABLESPACE</vt:lpstr>
      <vt:lpstr>UNDO TABLESPACE</vt:lpstr>
      <vt:lpstr>USER TABLESPACE</vt:lpstr>
      <vt:lpstr>PROMENE SA ORACLE DATABASE 10g </vt:lpstr>
      <vt:lpstr>PROMENE SA ORACLE DATABASE 10g </vt:lpstr>
      <vt:lpstr>HWM-HIGH WATER MARK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DBMS SKLADIŠTENJE PODATAKA </dc:title>
  <cp:lastModifiedBy>Bojana</cp:lastModifiedBy>
  <cp:revision>26</cp:revision>
  <dcterms:modified xsi:type="dcterms:W3CDTF">2022-06-23T11:38:13Z</dcterms:modified>
</cp:coreProperties>
</file>